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docProps/custom.xml" ContentType="application/vnd.openxmlformats-officedocument.custom-properties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61" r:id="rId5"/>
    <p:sldId id="287" r:id="rId6"/>
    <p:sldId id="288" r:id="rId7"/>
    <p:sldId id="290" r:id="rId8"/>
    <p:sldId id="273" r:id="rId9"/>
    <p:sldId id="294" r:id="rId10"/>
    <p:sldId id="262" r:id="rId11"/>
    <p:sldId id="263" r:id="rId12"/>
    <p:sldId id="276" r:id="rId13"/>
    <p:sldId id="277" r:id="rId14"/>
    <p:sldId id="285" r:id="rId15"/>
    <p:sldId id="286" r:id="rId16"/>
    <p:sldId id="274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20813"/>
    <a:srgbClr val="E7E6E6"/>
    <a:srgbClr val="4E4E4E"/>
    <a:srgbClr val="5F5F5F"/>
    <a:srgbClr val="262626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4995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-474" y="-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45EA9-1B91-43DE-8839-A87AA6351AE5}" type="datetimeFigureOut">
              <a:rPr lang="en-IN" smtClean="0"/>
              <a:pPr/>
              <a:t>06-09-2021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8FE6B1-58C9-407A-A9B6-E60F0CAF029D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45EA9-1B91-43DE-8839-A87AA6351AE5}" type="datetimeFigureOut">
              <a:rPr lang="en-IN" smtClean="0"/>
              <a:pPr/>
              <a:t>06-09-2021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8FE6B1-58C9-407A-A9B6-E60F0CAF029D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45EA9-1B91-43DE-8839-A87AA6351AE5}" type="datetimeFigureOut">
              <a:rPr lang="en-IN" smtClean="0"/>
              <a:pPr/>
              <a:t>06-09-2021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8FE6B1-58C9-407A-A9B6-E60F0CAF029D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45EA9-1B91-43DE-8839-A87AA6351AE5}" type="datetimeFigureOut">
              <a:rPr lang="en-IN" smtClean="0"/>
              <a:pPr/>
              <a:t>06-09-2021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8FE6B1-58C9-407A-A9B6-E60F0CAF029D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45EA9-1B91-43DE-8839-A87AA6351AE5}" type="datetimeFigureOut">
              <a:rPr lang="en-IN" smtClean="0"/>
              <a:pPr/>
              <a:t>06-09-2021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8FE6B1-58C9-407A-A9B6-E60F0CAF029D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45EA9-1B91-43DE-8839-A87AA6351AE5}" type="datetimeFigureOut">
              <a:rPr lang="en-IN" smtClean="0"/>
              <a:pPr/>
              <a:t>06-09-2021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8FE6B1-58C9-407A-A9B6-E60F0CAF029D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45EA9-1B91-43DE-8839-A87AA6351AE5}" type="datetimeFigureOut">
              <a:rPr lang="en-IN" smtClean="0"/>
              <a:pPr/>
              <a:t>06-09-2021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8FE6B1-58C9-407A-A9B6-E60F0CAF029D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45EA9-1B91-43DE-8839-A87AA6351AE5}" type="datetimeFigureOut">
              <a:rPr lang="en-IN" smtClean="0"/>
              <a:pPr/>
              <a:t>06-09-2021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8FE6B1-58C9-407A-A9B6-E60F0CAF029D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45EA9-1B91-43DE-8839-A87AA6351AE5}" type="datetimeFigureOut">
              <a:rPr lang="en-IN" smtClean="0"/>
              <a:pPr/>
              <a:t>06-09-2021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8FE6B1-58C9-407A-A9B6-E60F0CAF029D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45EA9-1B91-43DE-8839-A87AA6351AE5}" type="datetimeFigureOut">
              <a:rPr lang="en-IN" smtClean="0"/>
              <a:pPr/>
              <a:t>06-09-2021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8FE6B1-58C9-407A-A9B6-E60F0CAF029D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45EA9-1B91-43DE-8839-A87AA6351AE5}" type="datetimeFigureOut">
              <a:rPr lang="en-IN" smtClean="0"/>
              <a:pPr/>
              <a:t>06-09-2021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8FE6B1-58C9-407A-A9B6-E60F0CAF029D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D45EA9-1B91-43DE-8839-A87AA6351AE5}" type="datetimeFigureOut">
              <a:rPr lang="en-IN" smtClean="0"/>
              <a:pPr/>
              <a:t>06-09-2021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8FE6B1-58C9-407A-A9B6-E60F0CAF029D}" type="slidenum">
              <a:rPr lang="en-IN" smtClean="0"/>
              <a:pPr/>
              <a:t>‹#›</a:t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23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937400" y="2401529"/>
            <a:ext cx="6317199" cy="205494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140759" y="6384042"/>
            <a:ext cx="1910281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www.reelage.com</a:t>
            </a:r>
            <a:endParaRPr lang="en-IN" sz="17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5760720" y="3996055"/>
            <a:ext cx="70326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chemeClr val="tx1"/>
                </a:solidFill>
                <a:latin typeface="Bell MT" panose="02020503060305020303" charset="0"/>
                <a:cs typeface="Bell MT" panose="02020503060305020303" charset="0"/>
              </a:rPr>
              <a:t>Recognizes Global Talent</a:t>
            </a:r>
            <a:r>
              <a:rPr lang="en-US">
                <a:solidFill>
                  <a:schemeClr val="tx1"/>
                </a:solidFill>
                <a:latin typeface="Bell MT" panose="02020503060305020303" charset="0"/>
                <a:cs typeface="Bell MT" panose="02020503060305020303" charset="0"/>
              </a:rPr>
              <a:t>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85633" y="1931450"/>
            <a:ext cx="4021029" cy="23357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85633" y="4897290"/>
            <a:ext cx="4928340" cy="110799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12,864 - No. of sessions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3.48 - Avg session duration in mins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746 - Hours of stay time</a:t>
            </a:r>
          </a:p>
        </p:txBody>
      </p:sp>
      <p:pic>
        <p:nvPicPr>
          <p:cNvPr id="8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7754829" y="1577175"/>
            <a:ext cx="3951538" cy="2903341"/>
          </a:xfrm>
          <a:prstGeom prst="rect">
            <a:avLst/>
          </a:prstGeom>
        </p:spPr>
      </p:pic>
      <p:pic>
        <p:nvPicPr>
          <p:cNvPr id="9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4506662" y="1593738"/>
            <a:ext cx="2895600" cy="277264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610904" y="196497"/>
            <a:ext cx="2095463" cy="68164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0281719" y="6504057"/>
            <a:ext cx="1910281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www.reelage.com</a:t>
            </a:r>
            <a:endParaRPr lang="en-IN" sz="17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767809" y="585668"/>
            <a:ext cx="8954160" cy="584937"/>
          </a:xfrm>
        </p:spPr>
        <p:txBody>
          <a:bodyPr>
            <a:noAutofit/>
          </a:bodyPr>
          <a:lstStyle/>
          <a:p>
            <a:r>
              <a:rPr lang="en-IN" sz="4000" b="1" dirty="0">
                <a:latin typeface="+mn-lt"/>
              </a:rPr>
              <a:t>Metrics – Let’s </a:t>
            </a:r>
            <a:r>
              <a:rPr lang="en-IN" sz="4000" b="1" dirty="0" smtClean="0">
                <a:latin typeface="+mn-lt"/>
              </a:rPr>
              <a:t>Dance </a:t>
            </a:r>
            <a:br>
              <a:rPr lang="en-IN" sz="4000" b="1" dirty="0" smtClean="0">
                <a:latin typeface="+mn-lt"/>
              </a:rPr>
            </a:br>
            <a:r>
              <a:rPr lang="en-IN" sz="1800" b="1" dirty="0" smtClean="0">
                <a:latin typeface="+mn-lt"/>
              </a:rPr>
              <a:t>(February  2021)</a:t>
            </a:r>
            <a:endParaRPr lang="en-IN" sz="1800" b="1" dirty="0">
              <a:latin typeface="+mn-lt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0" y="585668"/>
            <a:ext cx="767464" cy="584937"/>
          </a:xfrm>
          <a:prstGeom prst="rect">
            <a:avLst/>
          </a:prstGeom>
          <a:solidFill>
            <a:srgbClr val="E208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extBox 1"/>
          <p:cNvSpPr txBox="1"/>
          <p:nvPr/>
        </p:nvSpPr>
        <p:spPr>
          <a:xfrm>
            <a:off x="5201074" y="4938288"/>
            <a:ext cx="408257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&gt;1,000 – Registrations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6,332 - Unique users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26 - Participants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7"/>
          <p:cNvPicPr>
            <a:picLocks noChangeAspect="1"/>
          </p:cNvPicPr>
          <p:nvPr/>
        </p:nvPicPr>
        <p:blipFill>
          <a:blip r:embed="rId2"/>
          <a:srcRect t="4681" b="17327"/>
          <a:stretch>
            <a:fillRect/>
          </a:stretch>
        </p:blipFill>
        <p:spPr>
          <a:xfrm>
            <a:off x="8380324" y="1866429"/>
            <a:ext cx="3297488" cy="342899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91863" y="5295428"/>
            <a:ext cx="389691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500" b="1" dirty="0" err="1">
                <a:solidFill>
                  <a:srgbClr val="E20813"/>
                </a:solidFill>
              </a:rPr>
              <a:t>Aarya</a:t>
            </a:r>
            <a:r>
              <a:rPr lang="en-IN" sz="3500" b="1" dirty="0">
                <a:solidFill>
                  <a:srgbClr val="E20813"/>
                </a:solidFill>
              </a:rPr>
              <a:t> Shinde</a:t>
            </a:r>
            <a:r>
              <a:rPr lang="en-IN" sz="35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/>
            </a:r>
            <a:br>
              <a:rPr lang="en-IN" sz="35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en-IN" sz="35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Gold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903877" y="5336044"/>
            <a:ext cx="314096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500" b="1" dirty="0">
                <a:solidFill>
                  <a:srgbClr val="E20813"/>
                </a:solidFill>
              </a:rPr>
              <a:t>Vinay </a:t>
            </a:r>
            <a:r>
              <a:rPr lang="en-IN" sz="3500" b="1" dirty="0" err="1">
                <a:solidFill>
                  <a:srgbClr val="E20813"/>
                </a:solidFill>
              </a:rPr>
              <a:t>Gome</a:t>
            </a:r>
            <a:r>
              <a:rPr lang="en-IN" sz="35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/>
            </a:r>
            <a:br>
              <a:rPr lang="en-IN" sz="35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en-IN" sz="35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Silver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394929" y="5336044"/>
            <a:ext cx="329748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500" b="1" dirty="0">
                <a:solidFill>
                  <a:srgbClr val="E20813"/>
                </a:solidFill>
              </a:rPr>
              <a:t>Siddhi Mote</a:t>
            </a:r>
            <a:r>
              <a:rPr lang="en-IN" sz="35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/>
            </a:r>
            <a:br>
              <a:rPr lang="en-IN" sz="35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en-IN" sz="35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Bronze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903877" y="1866428"/>
            <a:ext cx="3140964" cy="34290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91862" y="1866428"/>
            <a:ext cx="3896916" cy="34290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610904" y="196497"/>
            <a:ext cx="2095463" cy="68164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0281719" y="6504057"/>
            <a:ext cx="1910281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www.reelage.com</a:t>
            </a:r>
            <a:endParaRPr lang="en-IN" sz="17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723994" y="585668"/>
            <a:ext cx="4832744" cy="584937"/>
          </a:xfrm>
        </p:spPr>
        <p:txBody>
          <a:bodyPr>
            <a:noAutofit/>
          </a:bodyPr>
          <a:lstStyle/>
          <a:p>
            <a:r>
              <a:rPr lang="en-IN" sz="4000" b="1" dirty="0">
                <a:latin typeface="+mn-lt"/>
              </a:rPr>
              <a:t>Celebrated Winners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0" y="585668"/>
            <a:ext cx="767464" cy="584937"/>
          </a:xfrm>
          <a:prstGeom prst="rect">
            <a:avLst/>
          </a:prstGeom>
          <a:solidFill>
            <a:srgbClr val="E208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707860" y="4897290"/>
            <a:ext cx="4928340" cy="110799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6,157 - No. of sessions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3.17 - Avg session duration in mins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325 - Hours of stay time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610904" y="196497"/>
            <a:ext cx="2095463" cy="68164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0281719" y="6504057"/>
            <a:ext cx="1910281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www.reelage.com</a:t>
            </a:r>
            <a:endParaRPr lang="en-IN" sz="17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723994" y="585668"/>
            <a:ext cx="8954160" cy="584937"/>
          </a:xfrm>
        </p:spPr>
        <p:txBody>
          <a:bodyPr>
            <a:noAutofit/>
          </a:bodyPr>
          <a:lstStyle/>
          <a:p>
            <a:r>
              <a:rPr lang="en-IN" sz="4000" b="1" dirty="0">
                <a:latin typeface="+mn-lt"/>
              </a:rPr>
              <a:t>Metrics – The Voice </a:t>
            </a:r>
            <a:r>
              <a:rPr lang="en-IN" sz="4000" b="1" dirty="0" smtClean="0">
                <a:latin typeface="+mn-lt"/>
              </a:rPr>
              <a:t>Sensation</a:t>
            </a:r>
            <a:br>
              <a:rPr lang="en-IN" sz="4000" b="1" dirty="0" smtClean="0">
                <a:latin typeface="+mn-lt"/>
              </a:rPr>
            </a:br>
            <a:r>
              <a:rPr lang="en-IN" sz="1800" b="1" dirty="0" smtClean="0"/>
              <a:t> </a:t>
            </a:r>
            <a:r>
              <a:rPr lang="en-IN" sz="1800" b="1" dirty="0" smtClean="0"/>
              <a:t>(March - April </a:t>
            </a:r>
            <a:r>
              <a:rPr lang="en-IN" sz="1800" b="1" dirty="0" smtClean="0"/>
              <a:t>2021)</a:t>
            </a:r>
            <a:endParaRPr lang="en-IN" sz="1800" b="1" dirty="0">
              <a:latin typeface="+mn-lt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0" y="585668"/>
            <a:ext cx="767464" cy="584937"/>
          </a:xfrm>
          <a:prstGeom prst="rect">
            <a:avLst/>
          </a:prstGeom>
          <a:solidFill>
            <a:srgbClr val="E208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extBox 1"/>
          <p:cNvSpPr txBox="1"/>
          <p:nvPr/>
        </p:nvSpPr>
        <p:spPr>
          <a:xfrm>
            <a:off x="6423301" y="4938288"/>
            <a:ext cx="408257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&gt;1,000 – Registrations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3,304 - Unique users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62 - Participants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9816" y="1493261"/>
            <a:ext cx="6232368" cy="3445027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330128" y="5295429"/>
            <a:ext cx="389691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500" b="1" dirty="0" err="1">
                <a:solidFill>
                  <a:srgbClr val="E20813"/>
                </a:solidFill>
              </a:rPr>
              <a:t>Dhitasmita</a:t>
            </a:r>
            <a:r>
              <a:rPr lang="en-IN" sz="3500" b="1" dirty="0">
                <a:solidFill>
                  <a:srgbClr val="E20813"/>
                </a:solidFill>
              </a:rPr>
              <a:t> De</a:t>
            </a:r>
            <a:r>
              <a:rPr lang="en-IN" sz="35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/>
            </a:r>
            <a:br>
              <a:rPr lang="en-IN" sz="35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en-IN" sz="35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Gold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492465" y="5259797"/>
            <a:ext cx="314096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500" b="1" dirty="0">
                <a:solidFill>
                  <a:srgbClr val="E20813"/>
                </a:solidFill>
              </a:rPr>
              <a:t>Mohit Parashar</a:t>
            </a:r>
            <a:r>
              <a:rPr lang="en-IN" sz="35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/>
            </a:r>
            <a:br>
              <a:rPr lang="en-IN" sz="35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en-IN" sz="35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Silver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610904" y="196497"/>
            <a:ext cx="2095463" cy="68164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0281719" y="6504057"/>
            <a:ext cx="1910281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www.reelage.com</a:t>
            </a:r>
            <a:endParaRPr lang="en-IN" sz="17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723994" y="585668"/>
            <a:ext cx="4832744" cy="584937"/>
          </a:xfrm>
        </p:spPr>
        <p:txBody>
          <a:bodyPr>
            <a:noAutofit/>
          </a:bodyPr>
          <a:lstStyle/>
          <a:p>
            <a:r>
              <a:rPr lang="en-IN" sz="4000" b="1" dirty="0">
                <a:latin typeface="+mn-lt"/>
              </a:rPr>
              <a:t>Celebrated Winners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0" y="585668"/>
            <a:ext cx="767464" cy="584937"/>
          </a:xfrm>
          <a:prstGeom prst="rect">
            <a:avLst/>
          </a:prstGeom>
          <a:solidFill>
            <a:srgbClr val="E208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761049" y="1170605"/>
            <a:ext cx="2603796" cy="412482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370090" y="2065799"/>
            <a:ext cx="5187636" cy="2334436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0" y="585668"/>
            <a:ext cx="767464" cy="584937"/>
          </a:xfrm>
          <a:prstGeom prst="rect">
            <a:avLst/>
          </a:prstGeom>
          <a:solidFill>
            <a:srgbClr val="E208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Title 1"/>
          <p:cNvSpPr>
            <a:spLocks noGrp="1"/>
          </p:cNvSpPr>
          <p:nvPr/>
        </p:nvSpPr>
        <p:spPr>
          <a:xfrm>
            <a:off x="767809" y="585668"/>
            <a:ext cx="8954160" cy="5849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4000" b="1" dirty="0">
                <a:latin typeface="+mn-lt"/>
              </a:rPr>
              <a:t>Metrics – </a:t>
            </a:r>
            <a:r>
              <a:rPr lang="en-US" altLang="en-IN" sz="4000" b="1" dirty="0">
                <a:latin typeface="+mn-lt"/>
              </a:rPr>
              <a:t>The Dance </a:t>
            </a:r>
            <a:r>
              <a:rPr lang="en-US" altLang="en-IN" sz="4000" b="1" dirty="0" smtClean="0">
                <a:latin typeface="+mn-lt"/>
              </a:rPr>
              <a:t>Idol</a:t>
            </a:r>
          </a:p>
          <a:p>
            <a:r>
              <a:rPr lang="en-IN" sz="1800" b="1" dirty="0" smtClean="0"/>
              <a:t>(June - July  </a:t>
            </a:r>
            <a:r>
              <a:rPr lang="en-IN" sz="1800" b="1" dirty="0" smtClean="0"/>
              <a:t>2021)</a:t>
            </a:r>
            <a:endParaRPr lang="en-US" altLang="en-IN" sz="1800" b="1" dirty="0">
              <a:latin typeface="+mn-lt"/>
            </a:endParaRPr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012680" y="246380"/>
            <a:ext cx="1998345" cy="649605"/>
          </a:xfrm>
          <a:prstGeom prst="rect">
            <a:avLst/>
          </a:prstGeom>
        </p:spPr>
      </p:pic>
      <p:pic>
        <p:nvPicPr>
          <p:cNvPr id="4" name="Content Placeholder 3"/>
          <p:cNvPicPr>
            <a:picLocks noGrp="1" noChangeAspect="1"/>
          </p:cNvPicPr>
          <p:nvPr>
            <p:ph sz="half" idx="2"/>
          </p:nvPr>
        </p:nvPicPr>
        <p:blipFill>
          <a:blip r:embed="rId3"/>
          <a:srcRect l="20662" t="37868" r="38578" b="18095"/>
          <a:stretch>
            <a:fillRect/>
          </a:stretch>
        </p:blipFill>
        <p:spPr>
          <a:xfrm>
            <a:off x="246380" y="1686560"/>
            <a:ext cx="4999990" cy="303720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rcRect l="20059" t="31962" r="3021" b="17674"/>
          <a:stretch>
            <a:fillRect/>
          </a:stretch>
        </p:blipFill>
        <p:spPr>
          <a:xfrm>
            <a:off x="5246370" y="2064385"/>
            <a:ext cx="6936105" cy="2553970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4826000" y="5240020"/>
            <a:ext cx="254000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+mn-ea"/>
              </a:rPr>
              <a:t>&gt;1,000 – Registrations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+mn-ea"/>
              </a:rPr>
              <a:t>6,332 - Unique users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+mn-ea"/>
              </a:rPr>
              <a:t>66 - Participants</a:t>
            </a:r>
            <a:endParaRPr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610904" y="196497"/>
            <a:ext cx="2095463" cy="681640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/>
        </p:nvSpPr>
        <p:spPr>
          <a:xfrm>
            <a:off x="723994" y="585668"/>
            <a:ext cx="4832744" cy="5849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4000" b="1" dirty="0">
                <a:latin typeface="+mn-lt"/>
              </a:rPr>
              <a:t>Celebrated Winners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0" y="585668"/>
            <a:ext cx="767464" cy="584937"/>
          </a:xfrm>
          <a:prstGeom prst="rect">
            <a:avLst/>
          </a:prstGeom>
          <a:solidFill>
            <a:srgbClr val="E208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TextBox 9"/>
          <p:cNvSpPr txBox="1"/>
          <p:nvPr/>
        </p:nvSpPr>
        <p:spPr>
          <a:xfrm>
            <a:off x="10281719" y="6504057"/>
            <a:ext cx="1910281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www.reelage.com</a:t>
            </a:r>
            <a:endParaRPr lang="en-IN" sz="17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8" name="Picture 7" descr="dance ido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5025" y="1427480"/>
            <a:ext cx="8388350" cy="471868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125715" y="0"/>
            <a:ext cx="6060930" cy="6858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3087322"/>
            <a:ext cx="6125715" cy="308593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3313569"/>
            <a:ext cx="12192000" cy="35444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3"/>
          <p:cNvSpPr txBox="1"/>
          <p:nvPr/>
        </p:nvSpPr>
        <p:spPr>
          <a:xfrm>
            <a:off x="830835" y="737025"/>
            <a:ext cx="3280609" cy="4335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100"/>
              </a:lnSpc>
            </a:pPr>
            <a:r>
              <a:rPr lang="en-IN" sz="4000" b="1" dirty="0"/>
              <a:t>Partner with us</a:t>
            </a:r>
            <a:endParaRPr lang="en-US" sz="4000" b="1" spc="231" dirty="0"/>
          </a:p>
        </p:txBody>
      </p:sp>
      <p:sp>
        <p:nvSpPr>
          <p:cNvPr id="6" name="TextBox 5"/>
          <p:cNvSpPr txBox="1"/>
          <p:nvPr/>
        </p:nvSpPr>
        <p:spPr>
          <a:xfrm>
            <a:off x="42202" y="6548651"/>
            <a:ext cx="1910281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www.reelage.com</a:t>
            </a:r>
            <a:endParaRPr lang="en-IN" sz="17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30836" y="1345383"/>
            <a:ext cx="4809474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600" dirty="0">
                <a:solidFill>
                  <a:srgbClr val="E20813"/>
                </a:solidFill>
              </a:rPr>
              <a:t>Contact us</a:t>
            </a:r>
            <a:r>
              <a:rPr lang="en-IN" sz="2600" dirty="0"/>
              <a:t> at </a:t>
            </a:r>
          </a:p>
          <a:p>
            <a:r>
              <a:rPr lang="en-IN" sz="2600" b="1" dirty="0"/>
              <a:t>+91 9996444070 - Amitoj Singh</a:t>
            </a:r>
          </a:p>
          <a:p>
            <a:r>
              <a:rPr lang="en-IN" sz="2600" b="1" dirty="0"/>
              <a:t> </a:t>
            </a:r>
            <a:r>
              <a:rPr lang="en-IN" sz="2600" dirty="0"/>
              <a:t/>
            </a:r>
            <a:br>
              <a:rPr lang="en-IN" sz="2600" dirty="0"/>
            </a:br>
            <a:r>
              <a:rPr lang="en-IN" sz="2600" dirty="0">
                <a:solidFill>
                  <a:srgbClr val="E20813"/>
                </a:solidFill>
              </a:rPr>
              <a:t>Email us</a:t>
            </a:r>
            <a:r>
              <a:rPr lang="en-IN" sz="2600" dirty="0"/>
              <a:t> at </a:t>
            </a:r>
            <a:r>
              <a:rPr lang="en-IN" sz="2600" b="1" dirty="0"/>
              <a:t>hello@reelage.com</a:t>
            </a:r>
          </a:p>
        </p:txBody>
      </p:sp>
      <p:sp>
        <p:nvSpPr>
          <p:cNvPr id="9" name="Rectangle 8"/>
          <p:cNvSpPr/>
          <p:nvPr/>
        </p:nvSpPr>
        <p:spPr>
          <a:xfrm>
            <a:off x="0" y="585668"/>
            <a:ext cx="767464" cy="584937"/>
          </a:xfrm>
          <a:prstGeom prst="rect">
            <a:avLst/>
          </a:prstGeom>
          <a:solidFill>
            <a:srgbClr val="E208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/>
          <p:cNvSpPr txBox="1"/>
          <p:nvPr/>
        </p:nvSpPr>
        <p:spPr>
          <a:xfrm>
            <a:off x="1238607" y="3251026"/>
            <a:ext cx="1932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@reelageofficial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968547" y="3264401"/>
            <a:ext cx="2283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@reelageofficial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441937" y="3156980"/>
            <a:ext cx="526610" cy="59243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30835" y="3206433"/>
            <a:ext cx="453934" cy="45851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208940" y="2587290"/>
            <a:ext cx="2232300" cy="72615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0" y="0"/>
            <a:ext cx="12192000" cy="49609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390242" y="0"/>
            <a:ext cx="2218396" cy="4960957"/>
          </a:xfrm>
          <a:prstGeom prst="rect">
            <a:avLst/>
          </a:prstGeom>
        </p:spPr>
      </p:pic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337658" y="5291192"/>
            <a:ext cx="3033658" cy="986828"/>
          </a:xfrm>
        </p:spPr>
      </p:pic>
      <p:sp>
        <p:nvSpPr>
          <p:cNvPr id="6" name="TextBox 5"/>
          <p:cNvSpPr txBox="1"/>
          <p:nvPr/>
        </p:nvSpPr>
        <p:spPr>
          <a:xfrm>
            <a:off x="6096000" y="5469135"/>
            <a:ext cx="479833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500" b="1" dirty="0"/>
              <a:t>It’s all about your talent.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544940" y="212498"/>
            <a:ext cx="3371320" cy="4852657"/>
          </a:xfrm>
          <a:prstGeom prst="rect">
            <a:avLst/>
          </a:prstGeom>
        </p:spPr>
      </p:pic>
      <p:pic>
        <p:nvPicPr>
          <p:cNvPr id="22" name="Content Placeholder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999781" y="374888"/>
            <a:ext cx="3048967" cy="421118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0281719" y="6504057"/>
            <a:ext cx="1910281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www.reelage.com</a:t>
            </a:r>
            <a:endParaRPr lang="en-IN" sz="17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-661167" y="-179298"/>
            <a:ext cx="3540458" cy="531955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139550" y="18110"/>
            <a:ext cx="3038707" cy="439093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94" y="585668"/>
            <a:ext cx="4832744" cy="584937"/>
          </a:xfrm>
        </p:spPr>
        <p:txBody>
          <a:bodyPr>
            <a:noAutofit/>
          </a:bodyPr>
          <a:lstStyle/>
          <a:p>
            <a:r>
              <a:rPr lang="en-IN" sz="4000" b="1" dirty="0">
                <a:latin typeface="+mn-lt"/>
              </a:rPr>
              <a:t>Mission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610904" y="196497"/>
            <a:ext cx="2095463" cy="68164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620570" y="2131446"/>
            <a:ext cx="855552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To create the most celebrated online platform to discover, showcase &amp; reward talent from across the globe.</a:t>
            </a:r>
            <a:endParaRPr lang="en-IN" sz="2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497431" y="3284258"/>
            <a:ext cx="1415054" cy="141505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930561" y="3120955"/>
            <a:ext cx="1762479" cy="17226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620570" y="3206666"/>
            <a:ext cx="1505600" cy="15056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454443" y="4789763"/>
            <a:ext cx="183785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Participate</a:t>
            </a:r>
            <a:endParaRPr lang="en-IN" sz="25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377233" y="4789763"/>
            <a:ext cx="86913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Win</a:t>
            </a:r>
            <a:endParaRPr lang="en-IN" sz="25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820781" y="4782069"/>
            <a:ext cx="102033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Grow</a:t>
            </a:r>
            <a:endParaRPr lang="en-IN" sz="25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0281719" y="6504057"/>
            <a:ext cx="1910281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www.reelage.com</a:t>
            </a:r>
            <a:endParaRPr lang="en-IN" sz="17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0" y="585668"/>
            <a:ext cx="767464" cy="584937"/>
          </a:xfrm>
          <a:prstGeom prst="rect">
            <a:avLst/>
          </a:prstGeom>
          <a:solidFill>
            <a:srgbClr val="E208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1986" y="1720840"/>
            <a:ext cx="5632938" cy="203634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2400"/>
              </a:spcBef>
            </a:pPr>
            <a:r>
              <a:rPr lang="en-US" sz="2600" dirty="0"/>
              <a:t>1.9 billion Internet video users by 2021.</a:t>
            </a:r>
          </a:p>
          <a:p>
            <a:pPr>
              <a:lnSpc>
                <a:spcPct val="100000"/>
              </a:lnSpc>
              <a:spcBef>
                <a:spcPts val="2400"/>
              </a:spcBef>
            </a:pPr>
            <a:r>
              <a:rPr lang="en-US" sz="2600" dirty="0"/>
              <a:t>3 trillion minutes of video viewed per month by 2021.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34924" y="1720840"/>
            <a:ext cx="5380894" cy="3277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Bef>
                <a:spcPts val="2400"/>
              </a:spcBef>
              <a:buFont typeface="Arial" panose="020B0604020202020204" pitchFamily="34" charset="0"/>
              <a:buChar char="•"/>
            </a:pPr>
            <a:r>
              <a:rPr lang="en-US" sz="2600" dirty="0"/>
              <a:t>Memorable for </a:t>
            </a:r>
            <a:r>
              <a:rPr lang="en-US" sz="2600"/>
              <a:t>people </a:t>
            </a:r>
            <a:r>
              <a:rPr lang="en-US" sz="2600" dirty="0"/>
              <a:t/>
            </a:r>
            <a:br>
              <a:rPr lang="en-US" sz="2600" dirty="0"/>
            </a:br>
            <a:r>
              <a:rPr lang="en-US" sz="2600" dirty="0"/>
              <a:t>43% - Video</a:t>
            </a:r>
            <a:br>
              <a:rPr lang="en-US" sz="2600" dirty="0"/>
            </a:br>
            <a:r>
              <a:rPr lang="en-US" sz="2600" dirty="0"/>
              <a:t>18% - Text </a:t>
            </a:r>
            <a:br>
              <a:rPr lang="en-US" sz="2600" dirty="0"/>
            </a:br>
            <a:r>
              <a:rPr lang="en-US" sz="2600" dirty="0"/>
              <a:t>36% - Image</a:t>
            </a:r>
          </a:p>
          <a:p>
            <a:pPr marL="457200" indent="-457200">
              <a:spcBef>
                <a:spcPts val="2400"/>
              </a:spcBef>
              <a:buFont typeface="Arial" panose="020B0604020202020204" pitchFamily="34" charset="0"/>
              <a:buChar char="•"/>
            </a:pPr>
            <a:r>
              <a:rPr lang="en-US" sz="2600" dirty="0"/>
              <a:t>76% - marketers who benefited with increase in sales through videos.</a:t>
            </a:r>
            <a:endParaRPr lang="en-IN" sz="26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610904" y="196497"/>
            <a:ext cx="2095463" cy="68164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281719" y="6504057"/>
            <a:ext cx="1910281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www.reelage.com</a:t>
            </a:r>
            <a:endParaRPr lang="en-IN" sz="17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723993" y="585668"/>
            <a:ext cx="6093265" cy="584937"/>
          </a:xfrm>
        </p:spPr>
        <p:txBody>
          <a:bodyPr>
            <a:noAutofit/>
          </a:bodyPr>
          <a:lstStyle/>
          <a:p>
            <a:r>
              <a:rPr lang="en-IN" sz="4000" b="1" dirty="0">
                <a:latin typeface="+mn-lt"/>
              </a:rPr>
              <a:t>Video Market Landscape</a:t>
            </a:r>
          </a:p>
        </p:txBody>
      </p:sp>
      <p:sp>
        <p:nvSpPr>
          <p:cNvPr id="8" name="Rectangle 7"/>
          <p:cNvSpPr/>
          <p:nvPr/>
        </p:nvSpPr>
        <p:spPr>
          <a:xfrm>
            <a:off x="0" y="585668"/>
            <a:ext cx="767464" cy="584937"/>
          </a:xfrm>
          <a:prstGeom prst="rect">
            <a:avLst/>
          </a:prstGeom>
          <a:solidFill>
            <a:srgbClr val="E208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52674" y="3381861"/>
            <a:ext cx="6183517" cy="347613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0" y="585668"/>
            <a:ext cx="767464" cy="584937"/>
          </a:xfrm>
          <a:prstGeom prst="rect">
            <a:avLst/>
          </a:prstGeom>
          <a:solidFill>
            <a:srgbClr val="E208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Title 1"/>
          <p:cNvSpPr>
            <a:spLocks noGrp="1"/>
          </p:cNvSpPr>
          <p:nvPr/>
        </p:nvSpPr>
        <p:spPr>
          <a:xfrm>
            <a:off x="767809" y="585668"/>
            <a:ext cx="8954160" cy="5849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4000" b="1" dirty="0">
                <a:latin typeface="+mn-lt"/>
              </a:rPr>
              <a:t>Metrics </a:t>
            </a:r>
            <a:r>
              <a:rPr lang="en-US" altLang="en-IN" sz="4000" b="1" dirty="0" smtClean="0">
                <a:latin typeface="+mn-lt"/>
              </a:rPr>
              <a:t>– Overall</a:t>
            </a:r>
            <a:r>
              <a:rPr lang="en-US" altLang="en-IN" sz="3600" b="1" dirty="0" smtClean="0">
                <a:latin typeface="+mn-lt"/>
              </a:rPr>
              <a:t> </a:t>
            </a:r>
          </a:p>
          <a:p>
            <a:r>
              <a:rPr lang="en-US" altLang="en-IN" sz="1800" dirty="0" smtClean="0">
                <a:latin typeface="+mn-lt"/>
              </a:rPr>
              <a:t>(Last Three Competitions User Data </a:t>
            </a:r>
            <a:r>
              <a:rPr lang="en-US" altLang="en-IN" sz="1800" b="1" dirty="0" smtClean="0"/>
              <a:t>January 2021 – July 2021</a:t>
            </a:r>
            <a:r>
              <a:rPr lang="en-US" altLang="en-IN" sz="1800" dirty="0" smtClean="0">
                <a:latin typeface="+mn-lt"/>
              </a:rPr>
              <a:t> )</a:t>
            </a:r>
            <a:endParaRPr lang="en-US" altLang="en-IN" sz="3200" dirty="0">
              <a:latin typeface="+mn-lt"/>
            </a:endParaRPr>
          </a:p>
        </p:txBody>
      </p:sp>
      <p:pic>
        <p:nvPicPr>
          <p:cNvPr id="10" name="Content Placeholder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012680" y="246380"/>
            <a:ext cx="1998345" cy="649605"/>
          </a:xfrm>
          <a:prstGeom prst="rect">
            <a:avLst/>
          </a:prstGeom>
        </p:spPr>
      </p:pic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3"/>
          <a:srcRect l="20561" t="21056" r="6436" b="17731"/>
          <a:stretch>
            <a:fillRect/>
          </a:stretch>
        </p:blipFill>
        <p:spPr>
          <a:xfrm>
            <a:off x="657225" y="1301753"/>
            <a:ext cx="10620375" cy="4415306"/>
          </a:xfrm>
          <a:prstGeom prst="rect">
            <a:avLst/>
          </a:prstGeom>
        </p:spPr>
      </p:pic>
      <p:sp>
        <p:nvSpPr>
          <p:cNvPr id="9" name="Text Box 8"/>
          <p:cNvSpPr txBox="1"/>
          <p:nvPr/>
        </p:nvSpPr>
        <p:spPr>
          <a:xfrm>
            <a:off x="7000875" y="5940425"/>
            <a:ext cx="466217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b="1">
                <a:highlight>
                  <a:srgbClr val="FFFF00"/>
                </a:highlight>
              </a:rPr>
              <a:t>Total Number of Registration on Website:  4122</a:t>
            </a:r>
          </a:p>
        </p:txBody>
      </p:sp>
      <p:sp>
        <p:nvSpPr>
          <p:cNvPr id="11" name="TextBox 9"/>
          <p:cNvSpPr txBox="1"/>
          <p:nvPr/>
        </p:nvSpPr>
        <p:spPr>
          <a:xfrm>
            <a:off x="10281719" y="6504057"/>
            <a:ext cx="1910281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www.reelage.com</a:t>
            </a:r>
            <a:endParaRPr lang="en-IN" sz="17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0" y="371484"/>
            <a:ext cx="767464" cy="584937"/>
          </a:xfrm>
          <a:prstGeom prst="rect">
            <a:avLst/>
          </a:prstGeom>
          <a:solidFill>
            <a:srgbClr val="E208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Title 1"/>
          <p:cNvSpPr>
            <a:spLocks noGrp="1"/>
          </p:cNvSpPr>
          <p:nvPr/>
        </p:nvSpPr>
        <p:spPr>
          <a:xfrm>
            <a:off x="767809" y="313038"/>
            <a:ext cx="8954160" cy="13180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latin typeface="+mn-lt"/>
              </a:rPr>
              <a:t>Country Wise </a:t>
            </a:r>
            <a:r>
              <a:rPr lang="en-US" sz="4000" b="1" dirty="0" smtClean="0">
                <a:latin typeface="+mn-lt"/>
              </a:rPr>
              <a:t>Traffic</a:t>
            </a:r>
          </a:p>
          <a:p>
            <a:r>
              <a:rPr lang="en-US" altLang="en-IN" sz="1800" dirty="0" smtClean="0"/>
              <a:t>(</a:t>
            </a:r>
            <a:r>
              <a:rPr lang="en-US" altLang="en-IN" sz="1800" dirty="0" smtClean="0"/>
              <a:t>Last Three Competitions User Data </a:t>
            </a:r>
            <a:r>
              <a:rPr lang="en-US" altLang="en-IN" sz="1800" dirty="0" smtClean="0"/>
              <a:t> </a:t>
            </a:r>
            <a:r>
              <a:rPr lang="en-US" altLang="en-IN" sz="1800" b="1" dirty="0" smtClean="0"/>
              <a:t>January 2021 – July 2021 </a:t>
            </a:r>
            <a:r>
              <a:rPr lang="en-US" altLang="en-IN" sz="1800" dirty="0" smtClean="0"/>
              <a:t>)</a:t>
            </a:r>
            <a:endParaRPr lang="en-US" altLang="en-IN" sz="5400" dirty="0" smtClean="0"/>
          </a:p>
          <a:p>
            <a:endParaRPr lang="en-US" sz="4000" b="1" dirty="0">
              <a:latin typeface="+mn-lt"/>
            </a:endParaRPr>
          </a:p>
        </p:txBody>
      </p:sp>
      <p:pic>
        <p:nvPicPr>
          <p:cNvPr id="10" name="Content Placeholder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012680" y="246380"/>
            <a:ext cx="1998345" cy="649605"/>
          </a:xfrm>
          <a:prstGeom prst="rect">
            <a:avLst/>
          </a:prstGeom>
        </p:spPr>
      </p:pic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/>
          <a:srcRect l="44650" t="31213" r="3118" b="21844"/>
          <a:stretch>
            <a:fillRect/>
          </a:stretch>
        </p:blipFill>
        <p:spPr>
          <a:xfrm>
            <a:off x="1384300" y="1327785"/>
            <a:ext cx="8945245" cy="451993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0281719" y="6504057"/>
            <a:ext cx="1910281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www.reelage.com</a:t>
            </a:r>
            <a:endParaRPr lang="en-IN" sz="17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0" y="371483"/>
            <a:ext cx="767464" cy="584937"/>
          </a:xfrm>
          <a:prstGeom prst="rect">
            <a:avLst/>
          </a:prstGeom>
          <a:solidFill>
            <a:srgbClr val="E208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Title 1"/>
          <p:cNvSpPr>
            <a:spLocks noGrp="1"/>
          </p:cNvSpPr>
          <p:nvPr/>
        </p:nvSpPr>
        <p:spPr>
          <a:xfrm>
            <a:off x="767809" y="585668"/>
            <a:ext cx="8954160" cy="7159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latin typeface="+mn-lt"/>
              </a:rPr>
              <a:t>Age and Gender Wise </a:t>
            </a:r>
            <a:r>
              <a:rPr lang="en-US" sz="4000" b="1" dirty="0" smtClean="0">
                <a:latin typeface="+mn-lt"/>
              </a:rPr>
              <a:t>Traffic </a:t>
            </a:r>
          </a:p>
          <a:p>
            <a:r>
              <a:rPr lang="en-US" altLang="en-IN" sz="1800" dirty="0" smtClean="0"/>
              <a:t>(Last Three Competitions User </a:t>
            </a:r>
            <a:r>
              <a:rPr lang="en-US" altLang="en-IN" sz="1800" dirty="0" smtClean="0"/>
              <a:t>Data </a:t>
            </a:r>
            <a:r>
              <a:rPr lang="en-US" altLang="en-IN" sz="1800" b="1" dirty="0" smtClean="0"/>
              <a:t>January 2021 – July 2021</a:t>
            </a:r>
            <a:r>
              <a:rPr lang="en-US" altLang="en-IN" sz="1800" dirty="0" smtClean="0"/>
              <a:t> </a:t>
            </a:r>
            <a:r>
              <a:rPr lang="en-US" altLang="en-IN" sz="1800" dirty="0" smtClean="0"/>
              <a:t>)</a:t>
            </a:r>
          </a:p>
          <a:p>
            <a:endParaRPr lang="en-US" sz="4000" b="1" dirty="0">
              <a:latin typeface="+mn-lt"/>
            </a:endParaRPr>
          </a:p>
        </p:txBody>
      </p:sp>
      <p:pic>
        <p:nvPicPr>
          <p:cNvPr id="10" name="Content Placeholder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012680" y="246380"/>
            <a:ext cx="1998345" cy="649605"/>
          </a:xfrm>
          <a:prstGeom prst="rect">
            <a:avLst/>
          </a:prstGeom>
        </p:spPr>
      </p:pic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rcRect l="20471" t="30862" r="2231" b="17335"/>
          <a:stretch>
            <a:fillRect/>
          </a:stretch>
        </p:blipFill>
        <p:spPr>
          <a:xfrm>
            <a:off x="320040" y="1823720"/>
            <a:ext cx="11378565" cy="4288155"/>
          </a:xfrm>
          <a:prstGeom prst="rect">
            <a:avLst/>
          </a:prstGeom>
        </p:spPr>
      </p:pic>
      <p:sp>
        <p:nvSpPr>
          <p:cNvPr id="7" name="TextBox 9"/>
          <p:cNvSpPr txBox="1"/>
          <p:nvPr/>
        </p:nvSpPr>
        <p:spPr>
          <a:xfrm>
            <a:off x="10281719" y="6504057"/>
            <a:ext cx="1910281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www.reelage.com</a:t>
            </a:r>
            <a:endParaRPr lang="en-IN" sz="17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4E4E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5992609" y="1781906"/>
            <a:ext cx="103391" cy="4290646"/>
          </a:xfrm>
          <a:prstGeom prst="rect">
            <a:avLst/>
          </a:prstGeom>
          <a:solidFill>
            <a:srgbClr val="4E4E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 rot="5400000">
            <a:off x="6111564" y="404447"/>
            <a:ext cx="117232" cy="6881445"/>
          </a:xfrm>
          <a:prstGeom prst="rect">
            <a:avLst/>
          </a:prstGeom>
          <a:solidFill>
            <a:srgbClr val="4E4E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186820" y="2802002"/>
            <a:ext cx="25078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>
                <a:effectLst/>
              </a:rPr>
              <a:t>Brand Exposure</a:t>
            </a:r>
            <a:endParaRPr lang="en-IN" sz="28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6366626" y="2832780"/>
            <a:ext cx="4053913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IN" sz="2800" b="1" dirty="0"/>
              <a:t>Boost in Sales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366627" y="4272782"/>
            <a:ext cx="34114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>
                <a:effectLst/>
              </a:rPr>
              <a:t>Heightened Visibility</a:t>
            </a:r>
            <a:endParaRPr lang="en-US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610904" y="196497"/>
            <a:ext cx="2095463" cy="68164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0281719" y="6504057"/>
            <a:ext cx="1910281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www.reelage.com</a:t>
            </a:r>
            <a:endParaRPr lang="en-IN" sz="17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4" name="Title 1"/>
          <p:cNvSpPr txBox="1"/>
          <p:nvPr/>
        </p:nvSpPr>
        <p:spPr>
          <a:xfrm>
            <a:off x="723994" y="585668"/>
            <a:ext cx="5755796" cy="584937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IN" sz="4000" b="1" dirty="0">
                <a:latin typeface="+mn-lt"/>
              </a:rPr>
              <a:t>Collaboration </a:t>
            </a:r>
            <a:r>
              <a:rPr lang="en-IN" sz="4000" b="1" dirty="0">
                <a:latin typeface="+mn-lt"/>
              </a:rPr>
              <a:t>Advantages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413957" y="4272782"/>
            <a:ext cx="3280669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IN" sz="2800" b="1" dirty="0">
                <a:effectLst/>
              </a:rPr>
              <a:t>Increased Traffic</a:t>
            </a:r>
            <a:r>
              <a:rPr lang="en-IN" sz="2800" b="1" dirty="0">
                <a:effectLst/>
              </a:rPr>
              <a:t> </a:t>
            </a:r>
            <a:endParaRPr lang="en-IN" sz="2800" b="1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3485588" y="3279056"/>
            <a:ext cx="2073243" cy="0"/>
          </a:xfrm>
          <a:prstGeom prst="line">
            <a:avLst/>
          </a:prstGeom>
          <a:ln w="28575">
            <a:solidFill>
              <a:srgbClr val="E20813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6479790" y="3309834"/>
            <a:ext cx="3533343" cy="0"/>
          </a:xfrm>
          <a:prstGeom prst="line">
            <a:avLst/>
          </a:prstGeom>
          <a:ln w="28575">
            <a:solidFill>
              <a:srgbClr val="E20813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6479790" y="4772725"/>
            <a:ext cx="2818119" cy="0"/>
          </a:xfrm>
          <a:prstGeom prst="line">
            <a:avLst/>
          </a:prstGeom>
          <a:ln w="28575">
            <a:solidFill>
              <a:srgbClr val="E20813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2722144" y="4772725"/>
            <a:ext cx="2809517" cy="0"/>
          </a:xfrm>
          <a:prstGeom prst="line">
            <a:avLst/>
          </a:prstGeom>
          <a:ln w="28575">
            <a:solidFill>
              <a:srgbClr val="E20813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0" y="585668"/>
            <a:ext cx="767464" cy="584937"/>
          </a:xfrm>
          <a:prstGeom prst="rect">
            <a:avLst/>
          </a:prstGeom>
          <a:solidFill>
            <a:srgbClr val="E208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549650"/>
            <a:ext cx="10515600" cy="1325563"/>
          </a:xfrm>
        </p:spPr>
        <p:txBody>
          <a:bodyPr/>
          <a:lstStyle/>
          <a:p>
            <a:pPr algn="ctr"/>
            <a:r>
              <a:rPr lang="en-US" b="1">
                <a:solidFill>
                  <a:srgbClr val="FF0000"/>
                </a:solidFill>
                <a:latin typeface="Arial Black" panose="020B0A04020102020204" charset="0"/>
                <a:cs typeface="Arial Black" panose="020B0A04020102020204" charset="0"/>
              </a:rPr>
              <a:t>COMPETITIONS BY REELAGE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893820" y="1815465"/>
            <a:ext cx="4403725" cy="1431925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5142865" y="6308090"/>
            <a:ext cx="190627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www.reelage.com</a:t>
            </a:r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Words>265</Words>
  <Application>WPS Presentation</Application>
  <PresentationFormat>Custom</PresentationFormat>
  <Paragraphs>73</Paragraphs>
  <Slides>16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Office Theme</vt:lpstr>
      <vt:lpstr>Slide 1</vt:lpstr>
      <vt:lpstr>Slide 2</vt:lpstr>
      <vt:lpstr>Mission</vt:lpstr>
      <vt:lpstr>Video Market Landscape</vt:lpstr>
      <vt:lpstr>Slide 5</vt:lpstr>
      <vt:lpstr>Slide 6</vt:lpstr>
      <vt:lpstr>Slide 7</vt:lpstr>
      <vt:lpstr>Slide 8</vt:lpstr>
      <vt:lpstr>COMPETITIONS BY REELAGE</vt:lpstr>
      <vt:lpstr>Metrics – Let’s Dance  (February  2021)</vt:lpstr>
      <vt:lpstr>Celebrated Winners</vt:lpstr>
      <vt:lpstr>Metrics – The Voice Sensation  (March - April 2021)</vt:lpstr>
      <vt:lpstr>Celebrated Winners</vt:lpstr>
      <vt:lpstr>Slide 14</vt:lpstr>
      <vt:lpstr>Slide 15</vt:lpstr>
      <vt:lpstr>Slide 16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 CODER</dc:creator>
  <cp:lastModifiedBy>Intel</cp:lastModifiedBy>
  <cp:revision>133</cp:revision>
  <dcterms:created xsi:type="dcterms:W3CDTF">2021-03-12T08:57:00Z</dcterms:created>
  <dcterms:modified xsi:type="dcterms:W3CDTF">2021-09-06T07:46:46Z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A5FB233574B24C1B9CF93A2C64364179</vt:lpwstr>
  </property>
  <property fmtid="{D5CDD505-2E9C-101B-9397-08002B2CF9AE}" pid="3" name="KSOProductBuildVer">
    <vt:lpwstr>1033-11.2.0.10265</vt:lpwstr>
  </property>
</Properties>
</file>